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81" r:id="rId3"/>
    <p:sldId id="282" r:id="rId4"/>
    <p:sldId id="294" r:id="rId5"/>
    <p:sldId id="295" r:id="rId6"/>
    <p:sldId id="283" r:id="rId7"/>
    <p:sldId id="284" r:id="rId8"/>
    <p:sldId id="285" r:id="rId9"/>
    <p:sldId id="286" r:id="rId10"/>
    <p:sldId id="287" r:id="rId11"/>
    <p:sldId id="265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322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7E5EE-3E8B-4174-94DC-6882A1B3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174859-6A0C-4491-B836-2D2077A0C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E675F1-24B5-4413-ADE7-E6B6B70CD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123D-725A-4647-A56E-5C88A9CA5BC3}" type="datetimeFigureOut">
              <a:rPr lang="pt-BR" smtClean="0"/>
              <a:t>28/08/2026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2061C0-3343-4805-A7E7-4BD808191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CA5261-F979-45D2-801B-349331017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A024-B069-4D69-A342-BC9AF5540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417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umidormoderno.com.b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93725" y="1566700"/>
            <a:ext cx="68727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Monitoramento, Crises e Desinformação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57F15B-5AE5-5A90-484E-6D925CAA8DF6}"/>
              </a:ext>
            </a:extLst>
          </p:cNvPr>
          <p:cNvSpPr txBox="1"/>
          <p:nvPr/>
        </p:nvSpPr>
        <p:spPr>
          <a:xfrm>
            <a:off x="4384110" y="3632549"/>
            <a:ext cx="2793304" cy="319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Profª</a:t>
            </a:r>
            <a:r>
              <a:rPr lang="pt-BR" sz="1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Adriane Werner, MSC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04142400-7B74-AE7A-0A30-D79A506D386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313FBA-B905-DD41-6711-080F05B44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/>
              <a:t>Foco Prático</a:t>
            </a:r>
            <a:endParaRPr lang="pt-BR" sz="24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FD7629-4F61-9940-2F97-5C12BA629E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Oficina rápida de simulação de nota oficial em cenários de crise sob pressão de tempo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788707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DCF4674-489C-1789-2783-39E5339F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42" y="2518766"/>
            <a:ext cx="1806228" cy="1802028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1C81EE2D-5CB7-5991-080E-F03AAA347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Entre em contato comigo!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2DC562B-0A72-06BC-CFE3-784EC6949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84" y="1765779"/>
            <a:ext cx="445065" cy="44506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F4129BF-8CA7-4184-BCCB-A6AE904703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64" t="14368" r="3242" b="30473"/>
          <a:stretch>
            <a:fillRect/>
          </a:stretch>
        </p:blipFill>
        <p:spPr>
          <a:xfrm>
            <a:off x="2709560" y="2210844"/>
            <a:ext cx="2300324" cy="241787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142B43B-70FE-77E7-3C70-D6AA680C8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7311" y="1617928"/>
            <a:ext cx="572700" cy="5727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29C90B9-7C7B-0B90-B7F7-4D5413F3F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335" y="0"/>
            <a:ext cx="3428665" cy="5143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676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0;p14" title="FUNDO-APRESENTAÇÃO.png">
            <a:extLst>
              <a:ext uri="{FF2B5EF4-FFF2-40B4-BE49-F238E27FC236}">
                <a16:creationId xmlns:a16="http://schemas.microsoft.com/office/drawing/2014/main" id="{840DB320-2819-36C0-4AD3-61F384B6FC8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48C21F0-DB1D-4990-A3B7-0DEDAA5DAC4B}"/>
              </a:ext>
            </a:extLst>
          </p:cNvPr>
          <p:cNvSpPr txBox="1"/>
          <p:nvPr/>
        </p:nvSpPr>
        <p:spPr>
          <a:xfrm>
            <a:off x="6465163" y="4678206"/>
            <a:ext cx="23903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https://www.zendesk.com.br/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8687D862-7BEF-1D7B-1D76-598431618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00944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pt-BR" dirty="0"/>
              <a:t>Conteúdo programático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95421D37-7A93-ADDD-386D-D83A25E01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939" y="773644"/>
            <a:ext cx="4341724" cy="3708758"/>
          </a:xfrm>
        </p:spPr>
        <p:txBody>
          <a:bodyPr numCol="2">
            <a:normAutofit lnSpcReduction="10000"/>
          </a:bodyPr>
          <a:lstStyle/>
          <a:p>
            <a:pPr marL="114300" indent="0">
              <a:buNone/>
            </a:pPr>
            <a:r>
              <a:rPr lang="pt-BR" sz="1200" dirty="0"/>
              <a:t>a) </a:t>
            </a:r>
            <a:r>
              <a:rPr lang="pt-BR" sz="1200" b="1" dirty="0"/>
              <a:t>Monitoramento de Menções: </a:t>
            </a:r>
            <a:r>
              <a:rPr lang="pt-BR" sz="1200" dirty="0"/>
              <a:t>Configuração de alertas para identificação precoce de críticas e riscos de viralização.</a:t>
            </a:r>
          </a:p>
          <a:p>
            <a:pPr marL="114300" indent="0">
              <a:buNone/>
            </a:pPr>
            <a:r>
              <a:rPr lang="pt-BR" sz="1200" dirty="0"/>
              <a:t> </a:t>
            </a:r>
          </a:p>
          <a:p>
            <a:pPr marL="114300" indent="0">
              <a:buNone/>
            </a:pPr>
            <a:r>
              <a:rPr lang="pt-BR" sz="1200" dirty="0"/>
              <a:t>b) </a:t>
            </a:r>
            <a:r>
              <a:rPr lang="pt-BR" sz="1200" b="1" dirty="0"/>
              <a:t>SAC 2.0 e Resolutividade</a:t>
            </a:r>
            <a:r>
              <a:rPr lang="pt-BR" sz="1200" dirty="0"/>
              <a:t>.</a:t>
            </a:r>
          </a:p>
          <a:p>
            <a:pPr marL="114300" indent="0">
              <a:buNone/>
            </a:pPr>
            <a:r>
              <a:rPr lang="pt-BR" sz="1200" dirty="0"/>
              <a:t> </a:t>
            </a:r>
          </a:p>
          <a:p>
            <a:pPr marL="114300" indent="0">
              <a:buNone/>
            </a:pPr>
            <a:r>
              <a:rPr lang="pt-BR" sz="1200" dirty="0"/>
              <a:t>c) </a:t>
            </a:r>
            <a:r>
              <a:rPr lang="pt-BR" sz="1200" b="1" dirty="0"/>
              <a:t>Transformação da reclamação em protocolo</a:t>
            </a:r>
            <a:r>
              <a:rPr lang="pt-BR" sz="1200" dirty="0"/>
              <a:t>: fluxos para direcionamento e orientação do cidadão aos canais oficiais (Ouvidoria).</a:t>
            </a:r>
          </a:p>
          <a:p>
            <a:pPr marL="114300" indent="0">
              <a:buNone/>
            </a:pPr>
            <a:endParaRPr lang="pt-BR" sz="1200" dirty="0"/>
          </a:p>
          <a:p>
            <a:pPr marL="114300" indent="0">
              <a:buNone/>
            </a:pPr>
            <a:r>
              <a:rPr lang="pt-BR" sz="1200" dirty="0"/>
              <a:t>d) </a:t>
            </a:r>
            <a:r>
              <a:rPr lang="pt-BR" sz="1200" b="1" dirty="0"/>
              <a:t>Respostas Padrão vs. Humanizadas</a:t>
            </a:r>
            <a:r>
              <a:rPr lang="pt-BR" sz="1200" dirty="0"/>
              <a:t>: uso estratégico de </a:t>
            </a:r>
            <a:r>
              <a:rPr lang="pt-BR" sz="1200" dirty="0" err="1"/>
              <a:t>FAQs</a:t>
            </a:r>
            <a:r>
              <a:rPr lang="pt-BR" sz="1200" dirty="0"/>
              <a:t> para agilizar e qualificar o atendimento digital.</a:t>
            </a:r>
          </a:p>
          <a:p>
            <a:endParaRPr lang="pt-BR" sz="1200" dirty="0"/>
          </a:p>
          <a:p>
            <a:pPr marL="114300" indent="0">
              <a:buNone/>
            </a:pPr>
            <a:r>
              <a:rPr lang="pt-BR" sz="1200" dirty="0"/>
              <a:t>e) </a:t>
            </a:r>
            <a:r>
              <a:rPr lang="pt-BR" sz="1200" b="1" dirty="0"/>
              <a:t>Combate à Desinformação (Fake News)</a:t>
            </a:r>
            <a:r>
              <a:rPr lang="pt-BR" sz="1200" dirty="0"/>
              <a:t>: Protocolo de resposta rápida, criação de artes no formato "Fato ou Fake" e uso de links de comprovação oficial.</a:t>
            </a:r>
          </a:p>
          <a:p>
            <a:pPr marL="114300" indent="0">
              <a:buNone/>
            </a:pPr>
            <a:r>
              <a:rPr lang="pt-BR" sz="1200" dirty="0"/>
              <a:t> </a:t>
            </a:r>
          </a:p>
          <a:p>
            <a:pPr marL="114300" indent="0">
              <a:buNone/>
            </a:pPr>
            <a:r>
              <a:rPr lang="pt-BR" sz="1200" dirty="0"/>
              <a:t>f) </a:t>
            </a:r>
            <a:r>
              <a:rPr lang="pt-BR" sz="1200" b="1" dirty="0"/>
              <a:t>Foco Prático</a:t>
            </a:r>
            <a:r>
              <a:rPr lang="pt-BR" sz="1200" dirty="0"/>
              <a:t>: Oficina rápida de simulação de nota oficial em cenários de crise sob pressão de tempo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AA2FA9-878A-1CC3-B00F-6AD68DFAD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4" y="1156216"/>
            <a:ext cx="3433569" cy="1950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440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C3FC9EDE-C51B-A8A5-9262-77B9CA637A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7008A50-0609-3092-23FC-822362F13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/>
              <a:t>Monitoramento de Menções</a:t>
            </a:r>
            <a:endParaRPr lang="pt-BR" sz="24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C356D51-B6EE-5246-C358-694823EC4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3999900" cy="3125163"/>
          </a:xfrm>
        </p:spPr>
        <p:txBody>
          <a:bodyPr>
            <a:normAutofit fontScale="77500" lnSpcReduction="20000"/>
          </a:bodyPr>
          <a:lstStyle/>
          <a:p>
            <a:r>
              <a:rPr lang="pt-BR" sz="1800" dirty="0"/>
              <a:t>Não basta monitorar: é preciso mensurar, qualificar e quantificar os dados encontrados.</a:t>
            </a:r>
          </a:p>
          <a:p>
            <a:r>
              <a:rPr lang="pt-BR" sz="1800" dirty="0"/>
              <a:t>Por que monitorar? </a:t>
            </a:r>
          </a:p>
          <a:p>
            <a:r>
              <a:rPr lang="pt-BR" sz="1800" dirty="0"/>
              <a:t>Avaliação da imagem e do sentimento do público em relação à gestão,</a:t>
            </a:r>
          </a:p>
          <a:p>
            <a:r>
              <a:rPr lang="pt-BR" sz="1800" dirty="0"/>
              <a:t>Desenvolvimento de Políticas Públicas,</a:t>
            </a:r>
          </a:p>
          <a:p>
            <a:r>
              <a:rPr lang="pt-BR" sz="1800" dirty="0"/>
              <a:t>Verificar a satisfação do público com os serviços, </a:t>
            </a:r>
          </a:p>
          <a:p>
            <a:r>
              <a:rPr lang="pt-BR" sz="1800" dirty="0"/>
              <a:t>Mensuração do engajamento e sentimento,</a:t>
            </a:r>
          </a:p>
          <a:p>
            <a:r>
              <a:rPr lang="pt-BR" sz="1800" dirty="0"/>
              <a:t>Prevenção e gerenciamento de crises </a:t>
            </a:r>
          </a:p>
          <a:p>
            <a:r>
              <a:rPr lang="pt-BR" sz="1800" dirty="0"/>
              <a:t>Análise da quantidade e qualidade de informação para tomada de decisão.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D667488-47BF-FBE9-2784-C051DD15A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300" y="1203281"/>
            <a:ext cx="4106432" cy="2736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7346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90868-B63C-EC83-EC10-97BBE4AB9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504FCA3A-4EAB-3006-2C56-BDF12E766BC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0284F97-2B4A-BD1B-46F7-D36EEB70F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8345"/>
            <a:ext cx="8520600" cy="572700"/>
          </a:xfrm>
        </p:spPr>
        <p:txBody>
          <a:bodyPr>
            <a:noAutofit/>
          </a:bodyPr>
          <a:lstStyle/>
          <a:p>
            <a:r>
              <a:rPr lang="pt-BR" sz="2400" b="1" dirty="0"/>
              <a:t>Monitoramento de Menções</a:t>
            </a:r>
            <a:endParaRPr lang="pt-BR" sz="24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CB0729-1950-0B0C-E6CC-04F2B0AA8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11045"/>
            <a:ext cx="3999900" cy="3466593"/>
          </a:xfrm>
        </p:spPr>
        <p:txBody>
          <a:bodyPr>
            <a:normAutofit/>
          </a:bodyPr>
          <a:lstStyle/>
          <a:p>
            <a:pPr marL="482600" indent="-342900">
              <a:buAutoNum type="arabicPeriod"/>
            </a:pPr>
            <a:r>
              <a:rPr lang="pt-BR" sz="1800" dirty="0"/>
              <a:t>Mensurar: definir escopo, objetivos, métricas e classificação</a:t>
            </a:r>
          </a:p>
          <a:p>
            <a:pPr marL="482600" indent="-342900">
              <a:buAutoNum type="arabicPeriod"/>
            </a:pPr>
            <a:endParaRPr lang="pt-BR" sz="1800" dirty="0"/>
          </a:p>
          <a:p>
            <a:pPr marL="482600" indent="-342900">
              <a:buAutoNum type="arabicPeriod"/>
            </a:pPr>
            <a:r>
              <a:rPr lang="pt-BR" sz="1800" dirty="0"/>
              <a:t>Capturar: Dimensionar; entender a estrutura; escolher o Software; definir a equipe; mapear o processo; Implantar; Acompanhar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799986C-5A71-796E-029B-11B942B0A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099" y="908137"/>
            <a:ext cx="4491392" cy="265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92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C7802-F59B-8C7A-1752-C400376A1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46BCF7AA-7253-7865-A909-55873DBC50E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F810F68-3294-E49F-808B-F2484B350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8345"/>
            <a:ext cx="8520600" cy="572700"/>
          </a:xfrm>
        </p:spPr>
        <p:txBody>
          <a:bodyPr>
            <a:noAutofit/>
          </a:bodyPr>
          <a:lstStyle/>
          <a:p>
            <a:r>
              <a:rPr lang="pt-BR" sz="2400" b="1" dirty="0"/>
              <a:t>Monitoramento de Menções</a:t>
            </a:r>
            <a:endParaRPr lang="pt-BR" sz="24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942188-B2D8-7846-FFAD-2A8469183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11045"/>
            <a:ext cx="3999900" cy="3466593"/>
          </a:xfrm>
        </p:spPr>
        <p:txBody>
          <a:bodyPr>
            <a:normAutofit lnSpcReduction="10000"/>
          </a:bodyPr>
          <a:lstStyle/>
          <a:p>
            <a:pPr marL="139700" indent="0">
              <a:buNone/>
            </a:pPr>
            <a:r>
              <a:rPr lang="pt-BR" sz="1800" dirty="0"/>
              <a:t>3. Analisar: transformar os dados capturados em informações para atuação; Comunicar à gestão os dados coletados; Melhorar: fazer otimizações e melhorias em todo o projeto de forma constante.</a:t>
            </a:r>
          </a:p>
          <a:p>
            <a:pPr marL="139700" indent="0">
              <a:buNone/>
            </a:pPr>
            <a:r>
              <a:rPr lang="pt-BR" sz="1800" dirty="0"/>
              <a:t>4. ACULTURAR (capacitação): Identificar quem necessita; Aculturar toda a organização; Planejar: pós-demandas para identificar como é possível avançar.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8B70C12-7991-E81C-45C2-DFCBB2586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099" y="908137"/>
            <a:ext cx="4491392" cy="265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8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743BB136-065D-740F-ED46-63D9AADDD43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F1E27E2-5323-3B7D-41F4-00A3041C6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44817"/>
            <a:ext cx="8520600" cy="572700"/>
          </a:xfrm>
        </p:spPr>
        <p:txBody>
          <a:bodyPr>
            <a:normAutofit/>
          </a:bodyPr>
          <a:lstStyle/>
          <a:p>
            <a:r>
              <a:rPr lang="pt-BR" sz="2400" b="1" dirty="0"/>
              <a:t>SAC 2.0 e Resolutividade – atendimento com tecnologia</a:t>
            </a:r>
            <a:endParaRPr lang="pt-BR" sz="24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F45266-C9D8-B119-BD9F-9969D868A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917517"/>
            <a:ext cx="8036897" cy="3416400"/>
          </a:xfrm>
        </p:spPr>
        <p:txBody>
          <a:bodyPr numCol="2">
            <a:normAutofit fontScale="62500" lnSpcReduction="20000"/>
          </a:bodyPr>
          <a:lstStyle/>
          <a:p>
            <a:pPr marL="139700" indent="0">
              <a:buNone/>
            </a:pPr>
            <a:r>
              <a:rPr lang="pt-BR" b="1" dirty="0"/>
              <a:t>1 – Aproximação com seu público-alvo</a:t>
            </a:r>
          </a:p>
          <a:p>
            <a:pPr lvl="0"/>
            <a:r>
              <a:rPr lang="pt-BR" dirty="0"/>
              <a:t>Quem entra em contato?</a:t>
            </a:r>
          </a:p>
          <a:p>
            <a:pPr lvl="0"/>
            <a:r>
              <a:rPr lang="pt-BR" dirty="0"/>
              <a:t>Quais são suas dúvidas mais comuns?</a:t>
            </a:r>
          </a:p>
          <a:p>
            <a:pPr lvl="0"/>
            <a:r>
              <a:rPr lang="pt-BR" dirty="0"/>
              <a:t>Quais respostas atendem a esses questionamentos?</a:t>
            </a:r>
          </a:p>
          <a:p>
            <a:pPr lvl="0"/>
            <a:r>
              <a:rPr lang="pt-BR" dirty="0"/>
              <a:t>O que as pessoas buscam ao contatar a organização?</a:t>
            </a:r>
          </a:p>
          <a:p>
            <a:pPr lvl="0"/>
            <a:r>
              <a:rPr lang="pt-BR" dirty="0"/>
              <a:t>O que deve ser feito em caso de crise de atendimento?</a:t>
            </a:r>
          </a:p>
          <a:p>
            <a:pPr lvl="0"/>
            <a:r>
              <a:rPr lang="pt-BR" dirty="0"/>
              <a:t>O que pode ser feito para surpreender, positivamente, os usuários?</a:t>
            </a:r>
          </a:p>
          <a:p>
            <a:pPr marL="139700" lvl="0" indent="0">
              <a:buNone/>
            </a:pPr>
            <a:endParaRPr lang="pt-BR" dirty="0"/>
          </a:p>
          <a:p>
            <a:pPr marL="139700" indent="0">
              <a:buNone/>
            </a:pPr>
            <a:r>
              <a:rPr lang="pt-BR" b="1" dirty="0"/>
              <a:t>2 – Equipe focada no atendimento ao cliente</a:t>
            </a:r>
            <a:endParaRPr lang="pt-BR" dirty="0"/>
          </a:p>
          <a:p>
            <a:r>
              <a:rPr lang="pt-BR" dirty="0"/>
              <a:t>No mapeamento das principais questões levantadas pelos usuários, é possível entender as dúvidas frequentes deles.</a:t>
            </a:r>
          </a:p>
          <a:p>
            <a:r>
              <a:rPr lang="pt-BR" dirty="0"/>
              <a:t>A partir daí, pode oferecer </a:t>
            </a:r>
            <a:r>
              <a:rPr lang="pt-BR" b="1" dirty="0"/>
              <a:t>respostas padronizadas</a:t>
            </a:r>
            <a:r>
              <a:rPr lang="pt-BR" dirty="0"/>
              <a:t>, rápidas, que apresentem a solução desejada.</a:t>
            </a:r>
          </a:p>
          <a:p>
            <a:r>
              <a:rPr lang="pt-BR" dirty="0"/>
              <a:t>Reunir esforços de todos os setores para encontrar maneiras de tornar mais claras as informações.</a:t>
            </a:r>
          </a:p>
          <a:p>
            <a:r>
              <a:rPr lang="pt-BR" dirty="0"/>
              <a:t>Questionamentos básicos e feitos repetidamente podem ser respondidos mais facilmente.</a:t>
            </a:r>
          </a:p>
          <a:p>
            <a:pPr marL="139700" indent="0">
              <a:buNone/>
            </a:pPr>
            <a:endParaRPr lang="pt-BR" dirty="0"/>
          </a:p>
          <a:p>
            <a:pPr marL="139700" indent="0">
              <a:buNone/>
            </a:pPr>
            <a:r>
              <a:rPr lang="pt-BR" b="1" dirty="0"/>
              <a:t>3 – Economia de tempo e de dinheiro</a:t>
            </a:r>
            <a:endParaRPr lang="pt-BR" dirty="0"/>
          </a:p>
          <a:p>
            <a:r>
              <a:rPr lang="pt-BR" dirty="0"/>
              <a:t>Quando o cidadão consegue encontrar as respostas que precisa sozinho, dificilmente demandará um novo contato com um atendente.</a:t>
            </a:r>
          </a:p>
          <a:p>
            <a:r>
              <a:rPr lang="pt-BR" dirty="0"/>
              <a:t>Ou, quando o fizer, já estará mais informado sobre seu problema.</a:t>
            </a:r>
          </a:p>
          <a:p>
            <a:r>
              <a:rPr lang="pt-BR" dirty="0"/>
              <a:t>Portanto, o SAC 2.0 ajuda a reduzir o tempo e custo de atendimento.</a:t>
            </a:r>
          </a:p>
          <a:p>
            <a:r>
              <a:rPr lang="pt-BR" dirty="0"/>
              <a:t>Uso de </a:t>
            </a:r>
            <a:r>
              <a:rPr lang="pt-BR" dirty="0" err="1"/>
              <a:t>chatbots</a:t>
            </a:r>
            <a:r>
              <a:rPr lang="pt-BR" dirty="0"/>
              <a:t> e inteligência artificial.</a:t>
            </a:r>
          </a:p>
          <a:p>
            <a:pPr marL="139700" indent="0" fontAlgn="base">
              <a:buNone/>
            </a:pPr>
            <a:endParaRPr lang="pt-BR" b="1" dirty="0"/>
          </a:p>
          <a:p>
            <a:pPr marL="139700" indent="0" fontAlgn="base">
              <a:buNone/>
            </a:pPr>
            <a:r>
              <a:rPr lang="pt-BR" b="1" dirty="0"/>
              <a:t>4 – Organização de dados e atendimentos mais precisos</a:t>
            </a:r>
          </a:p>
          <a:p>
            <a:pPr fontAlgn="base"/>
            <a:r>
              <a:rPr lang="pt-BR" dirty="0"/>
              <a:t>Organizar e categorizar os atendimentos realizados junto aos usuários.</a:t>
            </a:r>
          </a:p>
          <a:p>
            <a:pPr fontAlgn="base"/>
            <a:endParaRPr lang="pt-BR" dirty="0"/>
          </a:p>
          <a:p>
            <a:pPr marL="139700" indent="0" fontAlgn="base">
              <a:buNone/>
            </a:pPr>
            <a:r>
              <a:rPr lang="pt-BR" b="1" dirty="0"/>
              <a:t>5 – Atender aos novos anseios do cidadão</a:t>
            </a:r>
          </a:p>
          <a:p>
            <a:pPr fontAlgn="base"/>
            <a:r>
              <a:rPr lang="pt-BR" dirty="0"/>
              <a:t>Pesquisa da Opinion Box em parceria com a Take, revelou que 70% dos entrevistados estavam dispostos a conversar com organizações através do Messenger ou do WhatsApp.</a:t>
            </a:r>
          </a:p>
          <a:p>
            <a:pPr lvl="0" fontAlgn="base"/>
            <a:r>
              <a:rPr lang="pt-BR" dirty="0"/>
              <a:t>40% deles preferem manter contato através de mensagens de texto</a:t>
            </a:r>
          </a:p>
          <a:p>
            <a:pPr lvl="0" fontAlgn="base"/>
            <a:r>
              <a:rPr lang="pt-BR" dirty="0"/>
              <a:t>30% optam por conversas via voz</a:t>
            </a:r>
          </a:p>
          <a:p>
            <a:pPr lvl="0" fontAlgn="base"/>
            <a:r>
              <a:rPr lang="pt-BR" dirty="0"/>
              <a:t>30% preferem ser atendidos presencialmente.</a:t>
            </a:r>
          </a:p>
          <a:p>
            <a:pPr fontAlgn="base"/>
            <a:r>
              <a:rPr lang="pt-BR" dirty="0"/>
              <a:t>Cada vez mais, menos pessoas vão desejar o contato presencial.</a:t>
            </a:r>
          </a:p>
          <a:p>
            <a:pPr fontAlgn="base"/>
            <a:r>
              <a:rPr lang="pt-BR" dirty="0"/>
              <a:t>Novas gerações de usuários de produtos e serviços </a:t>
            </a:r>
            <a:r>
              <a:rPr lang="pt-BR" b="1" dirty="0"/>
              <a:t>preferem</a:t>
            </a:r>
            <a:r>
              <a:rPr lang="pt-BR" dirty="0"/>
              <a:t> conversar com as empresas através do SAC 2.0.</a:t>
            </a:r>
          </a:p>
          <a:p>
            <a:pPr marL="139700" indent="0">
              <a:buNone/>
            </a:pPr>
            <a:endParaRPr lang="pt-BR" dirty="0"/>
          </a:p>
          <a:p>
            <a:pPr lvl="0"/>
            <a:endParaRPr lang="pt-BR" dirty="0"/>
          </a:p>
          <a:p>
            <a:endParaRPr lang="pt-BR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134083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115715B9-84E9-CEA0-3158-A4B5F76F5E6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30B6AEC-B731-C20B-FBF5-F75992ADB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955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Transformação da reclamação em protocolo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69D45F-0848-BC5E-A852-DC432790B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36721"/>
            <a:ext cx="8331259" cy="3416400"/>
          </a:xfrm>
        </p:spPr>
        <p:txBody>
          <a:bodyPr>
            <a:noAutofit/>
          </a:bodyPr>
          <a:lstStyle/>
          <a:p>
            <a:r>
              <a:rPr lang="pt-BR" dirty="0"/>
              <a:t>“À medida que os canais digitais se multiplicam e as interações passam a ser registradas em detalhes, </a:t>
            </a:r>
            <a:r>
              <a:rPr lang="pt-BR" b="1" dirty="0"/>
              <a:t>protocolos, históricos de conversas, reclamações em plataformas oficiais e registros de atendimento começam a assumir um papel cada vez mais relevante como elementos de prova em processos judiciais</a:t>
            </a:r>
            <a:r>
              <a:rPr lang="pt-BR" dirty="0"/>
              <a:t>.” (</a:t>
            </a:r>
            <a:r>
              <a:rPr lang="pt-BR" dirty="0">
                <a:hlinkClick r:id="rId3"/>
              </a:rPr>
              <a:t>https://consumidormoderno.com.br/</a:t>
            </a:r>
            <a:r>
              <a:rPr lang="pt-BR" dirty="0"/>
              <a:t>) </a:t>
            </a:r>
          </a:p>
          <a:p>
            <a:pPr marL="139700" indent="0">
              <a:buNone/>
            </a:pPr>
            <a:endParaRPr lang="pt-BR" dirty="0"/>
          </a:p>
          <a:p>
            <a:r>
              <a:rPr lang="pt-BR" sz="1800" dirty="0"/>
              <a:t>Precisamos estar atentos a isso e nos documentar!</a:t>
            </a:r>
          </a:p>
          <a:p>
            <a:r>
              <a:rPr lang="pt-BR" sz="1800" dirty="0"/>
              <a:t>Transformar reclamações em ações</a:t>
            </a:r>
          </a:p>
        </p:txBody>
      </p:sp>
    </p:spTree>
    <p:extLst>
      <p:ext uri="{BB962C8B-B14F-4D97-AF65-F5344CB8AC3E}">
        <p14:creationId xmlns:p14="http://schemas.microsoft.com/office/powerpoint/2010/main" val="2483346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6251274C-E4F0-5890-0B16-B44647A1C00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C2B0A8D-2B23-4710-B6F9-EF898BB6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Respostas Padrão vs. Humanizadas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881FC1-3B55-7282-05F2-92ECD100C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60975"/>
            <a:ext cx="3999900" cy="3416400"/>
          </a:xfrm>
        </p:spPr>
        <p:txBody>
          <a:bodyPr>
            <a:normAutofit/>
          </a:bodyPr>
          <a:lstStyle/>
          <a:p>
            <a:r>
              <a:rPr lang="pt-BR" b="1" dirty="0"/>
              <a:t>Equilíbrio</a:t>
            </a:r>
            <a:r>
              <a:rPr lang="pt-BR" dirty="0"/>
              <a:t> entre agilidade e personalização</a:t>
            </a:r>
          </a:p>
          <a:p>
            <a:r>
              <a:rPr lang="pt-BR" dirty="0"/>
              <a:t>Respostas automatizadas são mensagens programadas para </a:t>
            </a:r>
            <a:r>
              <a:rPr lang="pt-BR" b="1" dirty="0"/>
              <a:t>atender rapidamente </a:t>
            </a:r>
            <a:r>
              <a:rPr lang="pt-BR" dirty="0"/>
              <a:t>demandas comuns dos clientes, mantendo o padrão do atendimento em diferentes horários ou grandes volumes.</a:t>
            </a:r>
          </a:p>
          <a:p>
            <a:r>
              <a:rPr lang="pt-BR" dirty="0"/>
              <a:t>Respostas humanizadas são aquelas elaboradas por pessoas e </a:t>
            </a:r>
            <a:r>
              <a:rPr lang="pt-BR" b="1" dirty="0"/>
              <a:t>adaptadas ao contexto</a:t>
            </a:r>
            <a:r>
              <a:rPr lang="pt-BR" dirty="0"/>
              <a:t> do cidadão, transmitindo empatia, compreensão e cuidado.</a:t>
            </a:r>
          </a:p>
          <a:p>
            <a:r>
              <a:rPr lang="pt-BR" b="1" dirty="0"/>
              <a:t>INTEGRAR as duas formas é a melhor solução!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276CF8F-54C9-2476-1A2C-A6EB96109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421" y="998038"/>
            <a:ext cx="4514850" cy="2533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97622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78BC1691-D369-B9D5-928B-25BE0A8AEDB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E2E4B12-4C81-6486-F860-703313E04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5" y="213293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Combate à Desinformação (Fake News)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09FB6A-A8D0-2B49-7FBA-7201DB0CC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5" y="1578279"/>
            <a:ext cx="3999900" cy="1997902"/>
          </a:xfrm>
        </p:spPr>
        <p:txBody>
          <a:bodyPr>
            <a:normAutofit/>
          </a:bodyPr>
          <a:lstStyle/>
          <a:p>
            <a:r>
              <a:rPr lang="pt-BR" sz="2000" dirty="0"/>
              <a:t>Por que caímos em </a:t>
            </a:r>
            <a:r>
              <a:rPr lang="pt-BR" sz="2000" dirty="0" err="1"/>
              <a:t>Fakenews</a:t>
            </a:r>
            <a:r>
              <a:rPr lang="pt-BR" sz="2000" dirty="0"/>
              <a:t>?</a:t>
            </a:r>
          </a:p>
          <a:p>
            <a:r>
              <a:rPr lang="pt-BR" sz="2000" dirty="0"/>
              <a:t>Bom coração</a:t>
            </a:r>
          </a:p>
          <a:p>
            <a:r>
              <a:rPr lang="pt-BR" sz="2000" dirty="0"/>
              <a:t>Ambição</a:t>
            </a:r>
          </a:p>
          <a:p>
            <a:r>
              <a:rPr lang="pt-BR" sz="2000" dirty="0"/>
              <a:t>Paixões Políticas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A873D02-31D1-F01E-1839-4AE8DA6DE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830" y="843567"/>
            <a:ext cx="5444924" cy="3062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274163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810</Words>
  <Application>Microsoft Office PowerPoint</Application>
  <PresentationFormat>Apresentação na tela (16:9)</PresentationFormat>
  <Paragraphs>82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Montserrat</vt:lpstr>
      <vt:lpstr>Simple Light</vt:lpstr>
      <vt:lpstr>Apresentação do PowerPoint</vt:lpstr>
      <vt:lpstr>Conteúdo programático</vt:lpstr>
      <vt:lpstr>Monitoramento de Menções</vt:lpstr>
      <vt:lpstr>Monitoramento de Menções</vt:lpstr>
      <vt:lpstr>Monitoramento de Menções</vt:lpstr>
      <vt:lpstr>SAC 2.0 e Resolutividade – atendimento com tecnologia</vt:lpstr>
      <vt:lpstr>Transformação da reclamação em protocolo</vt:lpstr>
      <vt:lpstr>Respostas Padrão vs. Humanizadas</vt:lpstr>
      <vt:lpstr>Combate à Desinformação (Fake News)</vt:lpstr>
      <vt:lpstr>Foco Prático</vt:lpstr>
      <vt:lpstr>Entre em contato comigo!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Adriane Werner</cp:lastModifiedBy>
  <cp:revision>6</cp:revision>
  <dcterms:modified xsi:type="dcterms:W3CDTF">2026-08-28T13:03:24Z</dcterms:modified>
</cp:coreProperties>
</file>